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Raleway" pitchFamily="2" charset="0"/>
      <p:regular r:id="rId16"/>
      <p:bold r:id="rId17"/>
      <p:italic r:id="rId18"/>
      <p:boldItalic r:id="rId19"/>
    </p:embeddedFon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695" autoAdjust="0"/>
  </p:normalViewPr>
  <p:slideViewPr>
    <p:cSldViewPr snapToGrid="0">
      <p:cViewPr varScale="1">
        <p:scale>
          <a:sx n="79" d="100"/>
          <a:sy n="79" d="100"/>
        </p:scale>
        <p:origin x="92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c95138d8f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c95138d8f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For our project, we are developing a predictive model focused on rating the effectiveness of argumentative essays. Our model has been trained on a dataset comprising argumentative writings across 6th to 12th grades in the United States. Within this dataset, essays are evaluated and categorized into three distinct groups: effective, adequate, and ineffective.</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150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To elaborate on our approach, our model assesses each vital element within an argumentative essay, including but not limited to the proposal, evidence, claim, and more. This comprehensive evaluation allows the model to categorize the entire essay into one of the three aforementioned categories.</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150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Our motivation is to support students lacking adequate resources that hinder their writing skills, ensuring they keep up with their peers. This model offers instant feedback, promoting consistent practice and skill enhancement for individual learning </a:t>
            </a:r>
            <a:endParaRPr sz="12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c95138d8f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c95138d8f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utilize the pandas library’s ‘read_csv’ method to read the dataset, understanding its dimensions and performing an analysis. The dataset includes columns labeled ‘discourse_id’, ‘essay_id’, ‘discourse_text’, ‘discourse_type’, and ‘discourse_effectiveness’. We also verify the absence of any missing values in any of the columns and perform imputation if necessary. In this case, there are no missing values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4c95138d8f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4c95138d8f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In this context, we aim to visualize the distribution of data for which are graded as ‘Adequate’, ‘Ineffective’, and ‘Effective’ using ‘displot’, focusing on the sample count within each target class for training, both in univariate and bivariate perspectives. We’ve determined the count and percentage of essays that are categorized into the three respective groups, relative to the total number of samples.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4c95138d8f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4c95138d8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latin typeface="Roboto"/>
                <a:ea typeface="Roboto"/>
                <a:cs typeface="Roboto"/>
                <a:sym typeface="Roboto"/>
              </a:rPr>
              <a:t>In the process of data cleaning and preprocessing, we augmented our dataset by including a new column containing the complete essay text for each sample, moving beyond just the individual elements with effective ratings. We excluded the target variable, 'discourse_effectiveness,' saving it into a separate variable. Furthermore, we conducted an analysis on discourse type features, specifically the elements of argumentative content, calculating their count and percentage</a:t>
            </a:r>
            <a:endParaRPr sz="10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4c95138d8f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4c95138d8f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We standardized our text data files by replacing any occurrences of "#" with blank spaces. Additionally, we performed character cleanup to remove unnecessary characters and expanded contractions to their formal definitions throughout the entire essay. For instance, "i'm" was replaced with "I am."</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4c95138d8f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4c95138d8f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Lastly, we employed one-hot encoding to transform the target variable, 'discourse_effectiveness,' which includes categories like adequate, ineffective, and effective, into three separate columns. This was necessary as the output comprises multiple distinct variables rather than a single on</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4c95138d8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4c95138d8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4c95138d8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4c95138d8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Predicting Effective Arguments in an Essay</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Srihari Inukurthi and Jason Lee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Description</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Aim is to create a model to predict the effectiveness in an argumentative essay</a:t>
            </a:r>
            <a:endParaRPr sz="1400"/>
          </a:p>
          <a:p>
            <a:pPr marL="457200" lvl="0" indent="-317500" algn="l" rtl="0">
              <a:spcBef>
                <a:spcPts val="0"/>
              </a:spcBef>
              <a:spcAft>
                <a:spcPts val="0"/>
              </a:spcAft>
              <a:buSzPts val="1400"/>
              <a:buChar char="●"/>
            </a:pPr>
            <a:r>
              <a:rPr lang="en" sz="1400"/>
              <a:t>Essays will be evaluated and assessed into three categories: </a:t>
            </a:r>
            <a:endParaRPr sz="1400"/>
          </a:p>
          <a:p>
            <a:pPr marL="914400" lvl="1" indent="-304800" algn="l" rtl="0">
              <a:spcBef>
                <a:spcPts val="0"/>
              </a:spcBef>
              <a:spcAft>
                <a:spcPts val="0"/>
              </a:spcAft>
              <a:buSzPts val="1200"/>
              <a:buChar char="○"/>
            </a:pPr>
            <a:r>
              <a:rPr lang="en" sz="1200"/>
              <a:t>Effective</a:t>
            </a:r>
            <a:endParaRPr sz="1200"/>
          </a:p>
          <a:p>
            <a:pPr marL="914400" lvl="1" indent="-304800" algn="l" rtl="0">
              <a:spcBef>
                <a:spcPts val="0"/>
              </a:spcBef>
              <a:spcAft>
                <a:spcPts val="0"/>
              </a:spcAft>
              <a:buSzPts val="1200"/>
              <a:buChar char="○"/>
            </a:pPr>
            <a:r>
              <a:rPr lang="en" sz="1200"/>
              <a:t>Adequate</a:t>
            </a:r>
            <a:endParaRPr sz="1200"/>
          </a:p>
          <a:p>
            <a:pPr marL="914400" lvl="1" indent="-304800" algn="l" rtl="0">
              <a:spcBef>
                <a:spcPts val="0"/>
              </a:spcBef>
              <a:spcAft>
                <a:spcPts val="0"/>
              </a:spcAft>
              <a:buSzPts val="1200"/>
              <a:buChar char="○"/>
            </a:pPr>
            <a:r>
              <a:rPr lang="en" sz="1200"/>
              <a:t>Ineffective</a:t>
            </a:r>
            <a:endParaRPr sz="1200"/>
          </a:p>
          <a:p>
            <a:pPr marL="457200" lvl="0" indent="-317500" algn="l" rtl="0">
              <a:spcBef>
                <a:spcPts val="0"/>
              </a:spcBef>
              <a:spcAft>
                <a:spcPts val="0"/>
              </a:spcAft>
              <a:buSzPts val="1400"/>
              <a:buChar char="●"/>
            </a:pPr>
            <a:r>
              <a:rPr lang="en" sz="1400"/>
              <a:t>Motivation is to create an automated feedback for students to instantly get reports of their writing </a:t>
            </a:r>
            <a:endParaRPr sz="1400"/>
          </a:p>
        </p:txBody>
      </p:sp>
      <p:pic>
        <p:nvPicPr>
          <p:cNvPr id="19" name="Audio 18">
            <a:hlinkClick r:id="" action="ppaction://media"/>
            <a:extLst>
              <a:ext uri="{FF2B5EF4-FFF2-40B4-BE49-F238E27FC236}">
                <a16:creationId xmlns:a16="http://schemas.microsoft.com/office/drawing/2014/main" id="{41818344-AC21-6813-BF48-C493985ED5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1754"/>
    </mc:Choice>
    <mc:Fallback xmlns="">
      <p:transition spd="slow" advTm="61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Reading and Exploratory Data Analysis</a:t>
            </a:r>
            <a:endParaRPr/>
          </a:p>
        </p:txBody>
      </p:sp>
      <p:sp>
        <p:nvSpPr>
          <p:cNvPr id="99" name="Google Shape;99;p15"/>
          <p:cNvSpPr txBox="1">
            <a:spLocks noGrp="1"/>
          </p:cNvSpPr>
          <p:nvPr>
            <p:ph type="body" idx="1"/>
          </p:nvPr>
        </p:nvSpPr>
        <p:spPr>
          <a:xfrm>
            <a:off x="43720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0" name="Google Shape;100;p15"/>
          <p:cNvPicPr preferRelativeResize="0"/>
          <p:nvPr/>
        </p:nvPicPr>
        <p:blipFill>
          <a:blip r:embed="rId5">
            <a:alphaModFix/>
          </a:blip>
          <a:stretch>
            <a:fillRect/>
          </a:stretch>
        </p:blipFill>
        <p:spPr>
          <a:xfrm>
            <a:off x="437200" y="1853850"/>
            <a:ext cx="3974426" cy="2816800"/>
          </a:xfrm>
          <a:prstGeom prst="rect">
            <a:avLst/>
          </a:prstGeom>
          <a:noFill/>
          <a:ln>
            <a:noFill/>
          </a:ln>
        </p:spPr>
      </p:pic>
      <p:pic>
        <p:nvPicPr>
          <p:cNvPr id="101" name="Google Shape;101;p15"/>
          <p:cNvPicPr preferRelativeResize="0"/>
          <p:nvPr/>
        </p:nvPicPr>
        <p:blipFill>
          <a:blip r:embed="rId6">
            <a:alphaModFix/>
          </a:blip>
          <a:stretch>
            <a:fillRect/>
          </a:stretch>
        </p:blipFill>
        <p:spPr>
          <a:xfrm>
            <a:off x="4411625" y="1853850"/>
            <a:ext cx="4440126" cy="2816799"/>
          </a:xfrm>
          <a:prstGeom prst="rect">
            <a:avLst/>
          </a:prstGeom>
          <a:noFill/>
          <a:ln>
            <a:noFill/>
          </a:ln>
        </p:spPr>
      </p:pic>
      <p:pic>
        <p:nvPicPr>
          <p:cNvPr id="13" name="Audio 12">
            <a:hlinkClick r:id="" action="ppaction://media"/>
            <a:extLst>
              <a:ext uri="{FF2B5EF4-FFF2-40B4-BE49-F238E27FC236}">
                <a16:creationId xmlns:a16="http://schemas.microsoft.com/office/drawing/2014/main" id="{FA3ECFC5-B73E-6B21-0104-BBD9BB496DB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7244"/>
    </mc:Choice>
    <mc:Fallback xmlns="">
      <p:transition spd="slow" advTm="27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Reading and Exploratory Data Analysis</a:t>
            </a:r>
            <a:endParaRPr/>
          </a:p>
        </p:txBody>
      </p:sp>
      <p:sp>
        <p:nvSpPr>
          <p:cNvPr id="107" name="Google Shape;107;p16"/>
          <p:cNvSpPr txBox="1">
            <a:spLocks noGrp="1"/>
          </p:cNvSpPr>
          <p:nvPr>
            <p:ph type="body" idx="1"/>
          </p:nvPr>
        </p:nvSpPr>
        <p:spPr>
          <a:xfrm>
            <a:off x="729450" y="2078875"/>
            <a:ext cx="7688700" cy="2452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8" name="Google Shape;108;p16"/>
          <p:cNvPicPr preferRelativeResize="0"/>
          <p:nvPr/>
        </p:nvPicPr>
        <p:blipFill>
          <a:blip r:embed="rId5">
            <a:alphaModFix/>
          </a:blip>
          <a:stretch>
            <a:fillRect/>
          </a:stretch>
        </p:blipFill>
        <p:spPr>
          <a:xfrm>
            <a:off x="729450" y="2119056"/>
            <a:ext cx="3404924" cy="2641969"/>
          </a:xfrm>
          <a:prstGeom prst="rect">
            <a:avLst/>
          </a:prstGeom>
          <a:noFill/>
          <a:ln>
            <a:noFill/>
          </a:ln>
        </p:spPr>
      </p:pic>
      <p:pic>
        <p:nvPicPr>
          <p:cNvPr id="109" name="Google Shape;109;p16"/>
          <p:cNvPicPr preferRelativeResize="0"/>
          <p:nvPr/>
        </p:nvPicPr>
        <p:blipFill>
          <a:blip r:embed="rId6">
            <a:alphaModFix/>
          </a:blip>
          <a:stretch>
            <a:fillRect/>
          </a:stretch>
        </p:blipFill>
        <p:spPr>
          <a:xfrm>
            <a:off x="4203016" y="2091835"/>
            <a:ext cx="4569309" cy="2641968"/>
          </a:xfrm>
          <a:prstGeom prst="rect">
            <a:avLst/>
          </a:prstGeom>
          <a:noFill/>
          <a:ln>
            <a:noFill/>
          </a:ln>
        </p:spPr>
      </p:pic>
      <p:pic>
        <p:nvPicPr>
          <p:cNvPr id="22" name="Audio 21">
            <a:hlinkClick r:id="" action="ppaction://media"/>
            <a:extLst>
              <a:ext uri="{FF2B5EF4-FFF2-40B4-BE49-F238E27FC236}">
                <a16:creationId xmlns:a16="http://schemas.microsoft.com/office/drawing/2014/main" id="{6B0317B6-EDB4-D913-1DF7-56D98593ACA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5982"/>
    </mc:Choice>
    <mc:Fallback xmlns="">
      <p:transition spd="slow" advTm="25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573575" y="1205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cleaning and Pre processing</a:t>
            </a:r>
            <a:endParaRPr/>
          </a:p>
        </p:txBody>
      </p:sp>
      <p:sp>
        <p:nvSpPr>
          <p:cNvPr id="115" name="Google Shape;115;p17"/>
          <p:cNvSpPr txBox="1">
            <a:spLocks noGrp="1"/>
          </p:cNvSpPr>
          <p:nvPr>
            <p:ph type="body" idx="1"/>
          </p:nvPr>
        </p:nvSpPr>
        <p:spPr>
          <a:xfrm>
            <a:off x="716275" y="17411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6" name="Google Shape;116;p17"/>
          <p:cNvPicPr preferRelativeResize="0"/>
          <p:nvPr/>
        </p:nvPicPr>
        <p:blipFill>
          <a:blip r:embed="rId5">
            <a:alphaModFix/>
          </a:blip>
          <a:stretch>
            <a:fillRect/>
          </a:stretch>
        </p:blipFill>
        <p:spPr>
          <a:xfrm>
            <a:off x="716275" y="1741175"/>
            <a:ext cx="4058351" cy="3064626"/>
          </a:xfrm>
          <a:prstGeom prst="rect">
            <a:avLst/>
          </a:prstGeom>
          <a:noFill/>
          <a:ln>
            <a:noFill/>
          </a:ln>
        </p:spPr>
      </p:pic>
      <p:pic>
        <p:nvPicPr>
          <p:cNvPr id="117" name="Google Shape;117;p17"/>
          <p:cNvPicPr preferRelativeResize="0"/>
          <p:nvPr/>
        </p:nvPicPr>
        <p:blipFill>
          <a:blip r:embed="rId6">
            <a:alphaModFix/>
          </a:blip>
          <a:stretch>
            <a:fillRect/>
          </a:stretch>
        </p:blipFill>
        <p:spPr>
          <a:xfrm>
            <a:off x="4774625" y="1741175"/>
            <a:ext cx="4072675" cy="3064627"/>
          </a:xfrm>
          <a:prstGeom prst="rect">
            <a:avLst/>
          </a:prstGeom>
          <a:noFill/>
          <a:ln>
            <a:noFill/>
          </a:ln>
        </p:spPr>
      </p:pic>
      <p:pic>
        <p:nvPicPr>
          <p:cNvPr id="18" name="Audio 17">
            <a:hlinkClick r:id="" action="ppaction://media"/>
            <a:extLst>
              <a:ext uri="{FF2B5EF4-FFF2-40B4-BE49-F238E27FC236}">
                <a16:creationId xmlns:a16="http://schemas.microsoft.com/office/drawing/2014/main" id="{F5945F11-8EAE-41DE-5A64-1B2B3B4E67C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2666"/>
    </mc:Choice>
    <mc:Fallback xmlns="">
      <p:transition spd="slow" advTm="32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573575" y="12323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cleaning and Pre processing</a:t>
            </a:r>
            <a:endParaRPr/>
          </a:p>
        </p:txBody>
      </p:sp>
      <p:sp>
        <p:nvSpPr>
          <p:cNvPr id="123" name="Google Shape;123;p18"/>
          <p:cNvSpPr txBox="1">
            <a:spLocks noGrp="1"/>
          </p:cNvSpPr>
          <p:nvPr>
            <p:ph type="body" idx="1"/>
          </p:nvPr>
        </p:nvSpPr>
        <p:spPr>
          <a:xfrm>
            <a:off x="727650" y="17675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4" name="Google Shape;124;p18"/>
          <p:cNvPicPr preferRelativeResize="0"/>
          <p:nvPr/>
        </p:nvPicPr>
        <p:blipFill>
          <a:blip r:embed="rId5">
            <a:alphaModFix/>
          </a:blip>
          <a:stretch>
            <a:fillRect/>
          </a:stretch>
        </p:blipFill>
        <p:spPr>
          <a:xfrm>
            <a:off x="727650" y="1767550"/>
            <a:ext cx="3825175" cy="3217025"/>
          </a:xfrm>
          <a:prstGeom prst="rect">
            <a:avLst/>
          </a:prstGeom>
          <a:noFill/>
          <a:ln>
            <a:noFill/>
          </a:ln>
        </p:spPr>
      </p:pic>
      <p:pic>
        <p:nvPicPr>
          <p:cNvPr id="125" name="Google Shape;125;p18"/>
          <p:cNvPicPr preferRelativeResize="0"/>
          <p:nvPr/>
        </p:nvPicPr>
        <p:blipFill>
          <a:blip r:embed="rId6">
            <a:alphaModFix/>
          </a:blip>
          <a:stretch>
            <a:fillRect/>
          </a:stretch>
        </p:blipFill>
        <p:spPr>
          <a:xfrm>
            <a:off x="4570200" y="1767550"/>
            <a:ext cx="3825175" cy="3217025"/>
          </a:xfrm>
          <a:prstGeom prst="rect">
            <a:avLst/>
          </a:prstGeom>
          <a:noFill/>
          <a:ln>
            <a:noFill/>
          </a:ln>
        </p:spPr>
      </p:pic>
      <p:pic>
        <p:nvPicPr>
          <p:cNvPr id="7" name="Audio 6">
            <a:hlinkClick r:id="" action="ppaction://media"/>
            <a:extLst>
              <a:ext uri="{FF2B5EF4-FFF2-40B4-BE49-F238E27FC236}">
                <a16:creationId xmlns:a16="http://schemas.microsoft.com/office/drawing/2014/main" id="{0BE574E5-E554-5A0F-1327-0375B144570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1781"/>
    </mc:Choice>
    <mc:Fallback>
      <p:transition spd="slow" advTm="31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573575" y="12323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cleaning and Pre processing</a:t>
            </a:r>
            <a:endParaRPr/>
          </a:p>
        </p:txBody>
      </p:sp>
      <p:sp>
        <p:nvSpPr>
          <p:cNvPr id="131" name="Google Shape;131;p19"/>
          <p:cNvSpPr txBox="1">
            <a:spLocks noGrp="1"/>
          </p:cNvSpPr>
          <p:nvPr>
            <p:ph type="body" idx="1"/>
          </p:nvPr>
        </p:nvSpPr>
        <p:spPr>
          <a:xfrm>
            <a:off x="727650" y="17675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2" name="Google Shape;132;p19"/>
          <p:cNvPicPr preferRelativeResize="0"/>
          <p:nvPr/>
        </p:nvPicPr>
        <p:blipFill>
          <a:blip r:embed="rId5">
            <a:alphaModFix/>
          </a:blip>
          <a:stretch>
            <a:fillRect/>
          </a:stretch>
        </p:blipFill>
        <p:spPr>
          <a:xfrm>
            <a:off x="727650" y="1767552"/>
            <a:ext cx="7893100" cy="2768374"/>
          </a:xfrm>
          <a:prstGeom prst="rect">
            <a:avLst/>
          </a:prstGeom>
          <a:noFill/>
          <a:ln>
            <a:noFill/>
          </a:ln>
        </p:spPr>
      </p:pic>
      <p:pic>
        <p:nvPicPr>
          <p:cNvPr id="9" name="Audio 8">
            <a:hlinkClick r:id="" action="ppaction://media"/>
            <a:extLst>
              <a:ext uri="{FF2B5EF4-FFF2-40B4-BE49-F238E27FC236}">
                <a16:creationId xmlns:a16="http://schemas.microsoft.com/office/drawing/2014/main" id="{49EF8922-40F8-4AFC-80A3-BDB97B556CB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908"/>
    </mc:Choice>
    <mc:Fallback>
      <p:transition spd="slow" advTm="23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Building Model</a:t>
            </a:r>
            <a:endParaRPr/>
          </a:p>
        </p:txBody>
      </p:sp>
      <p:sp>
        <p:nvSpPr>
          <p:cNvPr id="138" name="Google Shape;138;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FF"/>
              </a:buClr>
              <a:buSzPts val="1600"/>
              <a:buAutoNum type="arabicPeriod"/>
            </a:pPr>
            <a:r>
              <a:rPr lang="en" sz="1600">
                <a:solidFill>
                  <a:srgbClr val="0000FF"/>
                </a:solidFill>
              </a:rPr>
              <a:t>Before building a model, we need to convert all the text sentences into a vectors.</a:t>
            </a:r>
            <a:endParaRPr sz="1600">
              <a:solidFill>
                <a:srgbClr val="0000FF"/>
              </a:solidFill>
            </a:endParaRPr>
          </a:p>
          <a:p>
            <a:pPr marL="457200" lvl="0" indent="-330200" algn="l" rtl="0">
              <a:spcBef>
                <a:spcPts val="0"/>
              </a:spcBef>
              <a:spcAft>
                <a:spcPts val="0"/>
              </a:spcAft>
              <a:buClr>
                <a:srgbClr val="0000FF"/>
              </a:buClr>
              <a:buSzPts val="1600"/>
              <a:buAutoNum type="arabicPeriod"/>
            </a:pPr>
            <a:r>
              <a:rPr lang="en" sz="1600">
                <a:solidFill>
                  <a:srgbClr val="0000FF"/>
                </a:solidFill>
              </a:rPr>
              <a:t>This is considered as a partial classification and partial regression problem.</a:t>
            </a:r>
            <a:endParaRPr sz="1600">
              <a:solidFill>
                <a:srgbClr val="0000FF"/>
              </a:solidFill>
            </a:endParaRPr>
          </a:p>
          <a:p>
            <a:pPr marL="457200" lvl="0" indent="-330200" algn="l" rtl="0">
              <a:spcBef>
                <a:spcPts val="0"/>
              </a:spcBef>
              <a:spcAft>
                <a:spcPts val="0"/>
              </a:spcAft>
              <a:buClr>
                <a:srgbClr val="0000FF"/>
              </a:buClr>
              <a:buSzPts val="1600"/>
              <a:buAutoNum type="arabicPeriod"/>
            </a:pPr>
            <a:r>
              <a:rPr lang="en" sz="1600">
                <a:solidFill>
                  <a:srgbClr val="0000FF"/>
                </a:solidFill>
              </a:rPr>
              <a:t>We plan on using 2 models one on top of the other.</a:t>
            </a:r>
            <a:endParaRPr sz="1600">
              <a:solidFill>
                <a:srgbClr val="0000FF"/>
              </a:solidFill>
            </a:endParaRPr>
          </a:p>
          <a:p>
            <a:pPr marL="457200" lvl="0" indent="-330200" algn="l" rtl="0">
              <a:spcBef>
                <a:spcPts val="0"/>
              </a:spcBef>
              <a:spcAft>
                <a:spcPts val="0"/>
              </a:spcAft>
              <a:buClr>
                <a:srgbClr val="0000FF"/>
              </a:buClr>
              <a:buSzPts val="1600"/>
              <a:buAutoNum type="arabicPeriod"/>
            </a:pPr>
            <a:r>
              <a:rPr lang="en" sz="1600">
                <a:solidFill>
                  <a:srgbClr val="0000FF"/>
                </a:solidFill>
              </a:rPr>
              <a:t>We use a classification algorithm and on top of that we use a regression algorithm that can produce multiple predictions of a target.</a:t>
            </a:r>
            <a:endParaRPr sz="1600">
              <a:solidFill>
                <a:srgbClr val="0000FF"/>
              </a:solidFill>
            </a:endParaRPr>
          </a:p>
          <a:p>
            <a:pPr marL="457200" lvl="0" indent="0" algn="l" rtl="0">
              <a:spcBef>
                <a:spcPts val="1200"/>
              </a:spcBef>
              <a:spcAft>
                <a:spcPts val="1200"/>
              </a:spcAft>
              <a:buNone/>
            </a:pPr>
            <a:endParaRPr sz="1600">
              <a:solidFill>
                <a:srgbClr val="0000FF"/>
              </a:solidFill>
            </a:endParaRPr>
          </a:p>
        </p:txBody>
      </p:sp>
      <p:pic>
        <p:nvPicPr>
          <p:cNvPr id="4" name="Audio 3">
            <a:hlinkClick r:id="" action="ppaction://media"/>
            <a:extLst>
              <a:ext uri="{FF2B5EF4-FFF2-40B4-BE49-F238E27FC236}">
                <a16:creationId xmlns:a16="http://schemas.microsoft.com/office/drawing/2014/main" id="{30C80A5D-13F8-F918-A353-AF53A566325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2234"/>
    </mc:Choice>
    <mc:Fallback>
      <p:transition spd="slow" advTm="32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plans</a:t>
            </a:r>
            <a:endParaRPr/>
          </a:p>
        </p:txBody>
      </p:sp>
      <p:sp>
        <p:nvSpPr>
          <p:cNvPr id="144" name="Google Shape;144;p2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lnSpcReduction="10000"/>
          </a:bodyPr>
          <a:lstStyle/>
          <a:p>
            <a:pPr marL="457200" lvl="0" indent="-336550" algn="l" rtl="0">
              <a:spcBef>
                <a:spcPts val="0"/>
              </a:spcBef>
              <a:spcAft>
                <a:spcPts val="0"/>
              </a:spcAft>
              <a:buClr>
                <a:srgbClr val="0000FF"/>
              </a:buClr>
              <a:buSzPts val="1700"/>
              <a:buAutoNum type="arabicPeriod"/>
            </a:pPr>
            <a:r>
              <a:rPr lang="en" sz="1700">
                <a:solidFill>
                  <a:srgbClr val="0000FF"/>
                </a:solidFill>
              </a:rPr>
              <a:t>After creating the model, we plan to evaluate the model based on the given test samples.</a:t>
            </a:r>
            <a:endParaRPr sz="1700">
              <a:solidFill>
                <a:srgbClr val="0000FF"/>
              </a:solidFill>
            </a:endParaRPr>
          </a:p>
          <a:p>
            <a:pPr marL="457200" lvl="0" indent="-336550" algn="l" rtl="0">
              <a:spcBef>
                <a:spcPts val="0"/>
              </a:spcBef>
              <a:spcAft>
                <a:spcPts val="0"/>
              </a:spcAft>
              <a:buClr>
                <a:srgbClr val="0000FF"/>
              </a:buClr>
              <a:buSzPts val="1700"/>
              <a:buAutoNum type="arabicPeriod"/>
            </a:pPr>
            <a:r>
              <a:rPr lang="en" sz="1700">
                <a:solidFill>
                  <a:srgbClr val="0000FF"/>
                </a:solidFill>
              </a:rPr>
              <a:t>If the model performance is not good enough, we plan to improve the model’s performance by fine tuning the model.</a:t>
            </a:r>
            <a:endParaRPr sz="1700">
              <a:solidFill>
                <a:srgbClr val="0000FF"/>
              </a:solidFill>
            </a:endParaRPr>
          </a:p>
          <a:p>
            <a:pPr marL="457200" lvl="0" indent="-336550" algn="l" rtl="0">
              <a:spcBef>
                <a:spcPts val="0"/>
              </a:spcBef>
              <a:spcAft>
                <a:spcPts val="0"/>
              </a:spcAft>
              <a:buClr>
                <a:srgbClr val="0000FF"/>
              </a:buClr>
              <a:buSzPts val="1700"/>
              <a:buAutoNum type="arabicPeriod"/>
            </a:pPr>
            <a:r>
              <a:rPr lang="en" sz="1700">
                <a:solidFill>
                  <a:srgbClr val="0000FF"/>
                </a:solidFill>
              </a:rPr>
              <a:t>If the fine tuning is not very much helpful, we plan on using a different model as a backup that is helpful in predicting the effective arguments in an essay.</a:t>
            </a:r>
            <a:endParaRPr sz="1700">
              <a:solidFill>
                <a:srgbClr val="0000FF"/>
              </a:solidFill>
            </a:endParaRPr>
          </a:p>
        </p:txBody>
      </p:sp>
      <p:pic>
        <p:nvPicPr>
          <p:cNvPr id="4" name="Audio 3">
            <a:hlinkClick r:id="" action="ppaction://media"/>
            <a:extLst>
              <a:ext uri="{FF2B5EF4-FFF2-40B4-BE49-F238E27FC236}">
                <a16:creationId xmlns:a16="http://schemas.microsoft.com/office/drawing/2014/main" id="{EE7B7B2E-434D-7835-375E-14EC8895739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512"/>
    </mc:Choice>
    <mc:Fallback>
      <p:transition spd="slow" advTm="23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711</Words>
  <Application>Microsoft Office PowerPoint</Application>
  <PresentationFormat>On-screen Show (16:9)</PresentationFormat>
  <Paragraphs>31</Paragraphs>
  <Slides>9</Slides>
  <Notes>9</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Raleway</vt:lpstr>
      <vt:lpstr>Roboto</vt:lpstr>
      <vt:lpstr>Arial</vt:lpstr>
      <vt:lpstr>Times New Roman</vt:lpstr>
      <vt:lpstr>Lato</vt:lpstr>
      <vt:lpstr>Streamline</vt:lpstr>
      <vt:lpstr>Predicting Effective Arguments in an Essay</vt:lpstr>
      <vt:lpstr>Project Description</vt:lpstr>
      <vt:lpstr>Dataset Reading and Exploratory Data Analysis</vt:lpstr>
      <vt:lpstr>Dataset Reading and Exploratory Data Analysis</vt:lpstr>
      <vt:lpstr>Data cleaning and Pre processing</vt:lpstr>
      <vt:lpstr>Data cleaning and Pre processing</vt:lpstr>
      <vt:lpstr>Data cleaning and Pre processing</vt:lpstr>
      <vt:lpstr>Building Model</vt:lpstr>
      <vt:lpstr>Future plans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Effective Arguments in an Essay</dc:title>
  <dc:creator>Jason Lee</dc:creator>
  <cp:lastModifiedBy>Srihari Inukurthi</cp:lastModifiedBy>
  <cp:revision>2</cp:revision>
  <dcterms:modified xsi:type="dcterms:W3CDTF">2023-10-12T05:24:59Z</dcterms:modified>
</cp:coreProperties>
</file>